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2" r:id="rId1"/>
  </p:sldMasterIdLst>
  <p:notesMasterIdLst>
    <p:notesMasterId r:id="rId21"/>
  </p:notesMasterIdLst>
  <p:sldIdLst>
    <p:sldId id="256" r:id="rId2"/>
    <p:sldId id="27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0" autoAdjust="0"/>
    <p:restoredTop sz="86380" autoAdjust="0"/>
  </p:normalViewPr>
  <p:slideViewPr>
    <p:cSldViewPr>
      <p:cViewPr varScale="1">
        <p:scale>
          <a:sx n="102" d="100"/>
          <a:sy n="102" d="100"/>
        </p:scale>
        <p:origin x="-11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pPr/>
              <a:t>1/5/2017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7283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1999"/>
            <a:ext cx="5486400" cy="3965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76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49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9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2860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144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313" y="6356350"/>
            <a:ext cx="727868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9144000" cy="331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27238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90799"/>
            <a:ext cx="4040188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27238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799"/>
            <a:ext cx="4041775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739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36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>
            <a:lvl1pPr>
              <a:defRPr lang="en-US" sz="11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49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Accelerating the Forecasting Process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Forecasts </a:t>
            </a:r>
            <a:r>
              <a:rPr lang="en-US" sz="2400" dirty="0"/>
              <a:t>can be accelerated when processes used to collect demand data are automated, enabling the forecaster to quickly consolidate and review the information. </a:t>
            </a:r>
            <a:endParaRPr lang="en-US" sz="2400" dirty="0" smtClean="0"/>
          </a:p>
          <a:p>
            <a:pPr lvl="0"/>
            <a:r>
              <a:rPr lang="en-US" sz="2400" dirty="0" smtClean="0"/>
              <a:t>Developing </a:t>
            </a:r>
            <a:r>
              <a:rPr lang="en-US" sz="2400" dirty="0"/>
              <a:t>a unified database that gives all the participants in the forecasting process immediate information about demand is another way to reduce forecasting errors.  </a:t>
            </a:r>
            <a:endParaRPr lang="en-US" sz="2400" dirty="0" smtClean="0"/>
          </a:p>
          <a:p>
            <a:pPr lvl="0"/>
            <a:r>
              <a:rPr lang="en-US" sz="2400" dirty="0" smtClean="0"/>
              <a:t>As </a:t>
            </a:r>
            <a:r>
              <a:rPr lang="en-US" sz="2400" dirty="0"/>
              <a:t>a result of advances in information technology, information flows in real time within and across businesses resulting in better forecasts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61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Proactively Managing Demand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Whereas </a:t>
            </a:r>
            <a:r>
              <a:rPr lang="en-US" sz="2400" dirty="0"/>
              <a:t>demand planning has a long-term time horizon, managing consumer demand focuses on the short term. </a:t>
            </a:r>
            <a:endParaRPr lang="en-US" sz="2400" dirty="0" smtClean="0"/>
          </a:p>
          <a:p>
            <a:pPr lvl="0"/>
            <a:r>
              <a:rPr lang="en-US" sz="2400" dirty="0" smtClean="0"/>
              <a:t>Demand </a:t>
            </a:r>
            <a:r>
              <a:rPr lang="en-US" sz="2400" dirty="0"/>
              <a:t>can be managed proactively through promotions, sales incentives, and price changes to increase demand</a:t>
            </a:r>
            <a:r>
              <a:rPr lang="en-US" sz="2400" dirty="0" smtClean="0"/>
              <a:t>.</a:t>
            </a:r>
            <a:endParaRPr lang="en-US" sz="2400" dirty="0"/>
          </a:p>
          <a:p>
            <a:pPr lvl="0"/>
            <a:r>
              <a:rPr lang="en-US" sz="2400" dirty="0"/>
              <a:t>A company’s internal demand management activities need to be well coordinated too if a firm is to proactively manage its demand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2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Global Demand Management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If </a:t>
            </a:r>
            <a:r>
              <a:rPr lang="en-US" sz="2400" dirty="0"/>
              <a:t>supply chains are more localized, companies have greater flexibility in responding to </a:t>
            </a:r>
            <a:r>
              <a:rPr lang="en-US" sz="2400" dirty="0" smtClean="0"/>
              <a:t>demand.</a:t>
            </a:r>
          </a:p>
          <a:p>
            <a:pPr lvl="0"/>
            <a:r>
              <a:rPr lang="en-US" sz="2400" dirty="0" smtClean="0"/>
              <a:t>Global </a:t>
            </a:r>
            <a:r>
              <a:rPr lang="en-US" sz="2400" dirty="0"/>
              <a:t>demand volatility also affects a company’s upstream suppliers</a:t>
            </a:r>
            <a:r>
              <a:rPr lang="en-US" sz="2400" dirty="0" smtClean="0"/>
              <a:t>.</a:t>
            </a:r>
            <a:endParaRPr lang="en-US" sz="2400" dirty="0"/>
          </a:p>
          <a:p>
            <a:pPr lvl="0"/>
            <a:r>
              <a:rPr lang="en-US" sz="2400" dirty="0"/>
              <a:t>To mitigate </a:t>
            </a:r>
            <a:r>
              <a:rPr lang="en-US" sz="2400" dirty="0" smtClean="0"/>
              <a:t>the costs </a:t>
            </a:r>
            <a:r>
              <a:rPr lang="en-US" sz="2400" dirty="0"/>
              <a:t>and risks, companies need to improve their global demand planning, synchronize all of their supply chain operations, and adopt the demand planning and management </a:t>
            </a:r>
            <a:r>
              <a:rPr lang="en-US" sz="2400" dirty="0" smtClean="0"/>
              <a:t>strategies.</a:t>
            </a:r>
          </a:p>
          <a:p>
            <a:pPr lvl="0"/>
            <a:r>
              <a:rPr lang="en-US" sz="2400" dirty="0" smtClean="0"/>
              <a:t>Technology </a:t>
            </a:r>
            <a:r>
              <a:rPr lang="en-US" sz="2400" dirty="0"/>
              <a:t>is important in implementing these strategies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Another </a:t>
            </a:r>
            <a:r>
              <a:rPr lang="en-US" sz="2400" dirty="0"/>
              <a:t>global demand management strategy that has been very effective is postponement</a:t>
            </a:r>
            <a:r>
              <a:rPr lang="en-US" sz="2400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62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Services Demand Management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Service </a:t>
            </a:r>
            <a:r>
              <a:rPr lang="en-US" sz="2400" dirty="0"/>
              <a:t>providers face two types of risks if they do not accurately predict and manage their demand:</a:t>
            </a:r>
          </a:p>
          <a:p>
            <a:pPr lvl="1"/>
            <a:r>
              <a:rPr lang="en-US" sz="2000" dirty="0" smtClean="0"/>
              <a:t>Excess </a:t>
            </a:r>
            <a:r>
              <a:rPr lang="en-US" sz="2000" dirty="0"/>
              <a:t>capacity in the form of idle resources, which add to costs without providing value</a:t>
            </a:r>
            <a:r>
              <a:rPr lang="en-US" sz="2000" dirty="0" smtClean="0"/>
              <a:t>.</a:t>
            </a:r>
            <a:endParaRPr lang="en-US" sz="2000" dirty="0"/>
          </a:p>
          <a:p>
            <a:pPr lvl="1"/>
            <a:r>
              <a:rPr lang="en-US" sz="2000" dirty="0" smtClean="0"/>
              <a:t>Insufficient </a:t>
            </a:r>
            <a:r>
              <a:rPr lang="en-US" sz="2000" dirty="0"/>
              <a:t>capacity, which leads to poor service quality and prevents the business from growing</a:t>
            </a:r>
            <a:r>
              <a:rPr lang="en-US" sz="2000" dirty="0" smtClean="0"/>
              <a:t>.</a:t>
            </a:r>
          </a:p>
          <a:p>
            <a:pPr lvl="0"/>
            <a:r>
              <a:rPr lang="en-US" sz="2400" dirty="0" smtClean="0"/>
              <a:t>In </a:t>
            </a:r>
            <a:r>
              <a:rPr lang="en-US" sz="2400" dirty="0"/>
              <a:t>the short term, if demand and available capacity are well-matched, then the demand for services can be managed by redistributing </a:t>
            </a:r>
            <a:r>
              <a:rPr lang="en-US" sz="2400" dirty="0" smtClean="0"/>
              <a:t>capacity.</a:t>
            </a:r>
            <a:endParaRPr lang="en-US" sz="2400" dirty="0"/>
          </a:p>
          <a:p>
            <a:pPr lvl="0"/>
            <a:r>
              <a:rPr lang="en-US" sz="2400" dirty="0" smtClean="0"/>
              <a:t>Over </a:t>
            </a:r>
            <a:r>
              <a:rPr lang="en-US" sz="2400" dirty="0"/>
              <a:t>the medium to long term, the organization uses demand forecasts primarily for financial planning, and capacity and workforce </a:t>
            </a:r>
            <a:r>
              <a:rPr lang="en-US" sz="2400" dirty="0" smtClean="0"/>
              <a:t>planning.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90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Customer Service and Demand Management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Demand </a:t>
            </a:r>
            <a:r>
              <a:rPr lang="en-US" sz="2400" dirty="0"/>
              <a:t>management and customer service are closely linked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Customers </a:t>
            </a:r>
            <a:r>
              <a:rPr lang="en-US" sz="2400" dirty="0"/>
              <a:t>want the right product, at the right price, in the right condition, delivered to the right place, and at the right time. </a:t>
            </a:r>
            <a:endParaRPr lang="en-US" sz="2400" dirty="0" smtClean="0"/>
          </a:p>
          <a:p>
            <a:pPr lvl="0"/>
            <a:r>
              <a:rPr lang="en-US" sz="2400" dirty="0" smtClean="0"/>
              <a:t>From </a:t>
            </a:r>
            <a:r>
              <a:rPr lang="en-US" sz="2400" dirty="0"/>
              <a:t>a supply chain perspective, customer service can be defined as the ability to satisfy customers in terms of time, reliability, communication, and convenience</a:t>
            </a:r>
            <a:r>
              <a:rPr lang="en-US" sz="2400" dirty="0" smtClean="0"/>
              <a:t>.</a:t>
            </a:r>
          </a:p>
          <a:p>
            <a:pPr lvl="0"/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64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Supply Chain Dimensions of Customer Service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The </a:t>
            </a:r>
            <a:r>
              <a:rPr lang="en-US" sz="2400" dirty="0"/>
              <a:t>time dimension is the ability of the supply chain to reduce the cycle time involved in fulfilling a customer order from the point an order was received. </a:t>
            </a:r>
          </a:p>
          <a:p>
            <a:pPr lvl="0"/>
            <a:r>
              <a:rPr lang="en-US" sz="2400" dirty="0" smtClean="0"/>
              <a:t>Reliable </a:t>
            </a:r>
            <a:r>
              <a:rPr lang="en-US" sz="2400" dirty="0"/>
              <a:t>customer service consists of order cycle time consistency, delivery safety, and order delivery completeness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Effective </a:t>
            </a:r>
            <a:r>
              <a:rPr lang="en-US" sz="2400" dirty="0"/>
              <a:t>communication between the seller and the customer is a key part of customer </a:t>
            </a:r>
            <a:r>
              <a:rPr lang="en-US" sz="2400" dirty="0" smtClean="0"/>
              <a:t>service.</a:t>
            </a:r>
          </a:p>
          <a:p>
            <a:pPr lvl="0"/>
            <a:r>
              <a:rPr lang="en-US" sz="2400" dirty="0" smtClean="0"/>
              <a:t>“</a:t>
            </a:r>
            <a:r>
              <a:rPr lang="en-US" sz="2400" dirty="0"/>
              <a:t>Convenience” in customer service refers to making the product or service available when and where the customer wants it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152400"/>
            <a:ext cx="7696200" cy="685800"/>
          </a:xfrm>
        </p:spPr>
        <p:txBody>
          <a:bodyPr>
            <a:noAutofit/>
          </a:bodyPr>
          <a:lstStyle/>
          <a:p>
            <a:r>
              <a:rPr lang="en-US" sz="2000" dirty="0"/>
              <a:t>Customer Service Management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14400" y="609600"/>
            <a:ext cx="7696200" cy="1905000"/>
          </a:xfrm>
        </p:spPr>
        <p:txBody>
          <a:bodyPr>
            <a:noAutofit/>
          </a:bodyPr>
          <a:lstStyle/>
          <a:p>
            <a:pPr lvl="0"/>
            <a:r>
              <a:rPr lang="en-US" sz="1600" dirty="0" smtClean="0"/>
              <a:t>Customer </a:t>
            </a:r>
            <a:r>
              <a:rPr lang="en-US" sz="1600" dirty="0"/>
              <a:t>profitability analysis (CPA) is the process of allocating revenue and costs to </a:t>
            </a:r>
            <a:r>
              <a:rPr lang="en-US" sz="1600" dirty="0" smtClean="0"/>
              <a:t>customers </a:t>
            </a:r>
            <a:r>
              <a:rPr lang="en-US" sz="1600" dirty="0"/>
              <a:t>in order to determine the profitability of </a:t>
            </a:r>
            <a:r>
              <a:rPr lang="en-US" sz="1600" dirty="0" smtClean="0"/>
              <a:t>them.</a:t>
            </a:r>
          </a:p>
          <a:p>
            <a:pPr lvl="0"/>
            <a:r>
              <a:rPr lang="en-US" sz="1600" dirty="0" smtClean="0"/>
              <a:t>Establishing </a:t>
            </a:r>
            <a:r>
              <a:rPr lang="en-US" sz="1600" dirty="0"/>
              <a:t>customer-service </a:t>
            </a:r>
            <a:r>
              <a:rPr lang="en-US" sz="1600" dirty="0" smtClean="0"/>
              <a:t>is performed to </a:t>
            </a:r>
            <a:r>
              <a:rPr lang="en-US" sz="1600" dirty="0"/>
              <a:t>ensure that a company’s employees know exactly what they need to do in order to provide the high quality of customer service a firm wants</a:t>
            </a:r>
            <a:r>
              <a:rPr lang="en-US" sz="1600" dirty="0" smtClean="0"/>
              <a:t>.</a:t>
            </a:r>
          </a:p>
          <a:p>
            <a:pPr lvl="0"/>
            <a:r>
              <a:rPr lang="en-US" sz="1600" dirty="0" smtClean="0"/>
              <a:t>Customer service measurement is used to assess service quality</a:t>
            </a:r>
            <a:r>
              <a:rPr lang="en-US" sz="1600" dirty="0" smtClean="0"/>
              <a:t>.</a:t>
            </a:r>
            <a:endParaRPr lang="en-US" sz="1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950689" cy="389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Service Failures and Recoveries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A </a:t>
            </a:r>
            <a:r>
              <a:rPr lang="en-US" sz="2400" dirty="0"/>
              <a:t>service failure occurs when an organization’s service performance fails to meet the customer’s expectations. </a:t>
            </a:r>
            <a:endParaRPr lang="en-US" sz="2400" dirty="0" smtClean="0"/>
          </a:p>
          <a:p>
            <a:pPr lvl="0"/>
            <a:r>
              <a:rPr lang="en-US" sz="2400" dirty="0" smtClean="0"/>
              <a:t>A </a:t>
            </a:r>
            <a:r>
              <a:rPr lang="en-US" sz="2400" dirty="0"/>
              <a:t>service recovery is an effort by the organization to appease dissatisfied customers such as offering them refunds, credits, discounts, apologies, or free items or services. </a:t>
            </a:r>
            <a:endParaRPr lang="en-US" sz="2400" dirty="0" smtClean="0"/>
          </a:p>
          <a:p>
            <a:pPr lvl="0"/>
            <a:r>
              <a:rPr lang="en-US" sz="2400" dirty="0" smtClean="0"/>
              <a:t>The </a:t>
            </a:r>
            <a:r>
              <a:rPr lang="en-US" sz="2400" dirty="0"/>
              <a:t>success of a service recovery hinges on the strength of the relationship between the customer and the organization and the severity of the service failure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9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Customer-Focused Supply Chain Management (CFSCM)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CFSCM holds that </a:t>
            </a:r>
            <a:r>
              <a:rPr lang="en-US" sz="2400" dirty="0"/>
              <a:t>the </a:t>
            </a:r>
            <a:r>
              <a:rPr lang="en-US" sz="2400" dirty="0" smtClean="0"/>
              <a:t>profitability of </a:t>
            </a:r>
            <a:r>
              <a:rPr lang="en-US" sz="2400" dirty="0"/>
              <a:t>an enterprise depends on the customers’ </a:t>
            </a:r>
            <a:r>
              <a:rPr lang="en-US" sz="2400" dirty="0" smtClean="0"/>
              <a:t>satisfaction </a:t>
            </a:r>
            <a:r>
              <a:rPr lang="en-US" sz="2400" dirty="0"/>
              <a:t>with the company’s and its supply chain </a:t>
            </a:r>
            <a:r>
              <a:rPr lang="en-US" sz="2400" dirty="0" smtClean="0"/>
              <a:t>partners.</a:t>
            </a:r>
          </a:p>
          <a:p>
            <a:pPr lvl="0"/>
            <a:r>
              <a:rPr lang="en-US" sz="2400" dirty="0" smtClean="0"/>
              <a:t>Implementing CFSCM </a:t>
            </a:r>
            <a:r>
              <a:rPr lang="en-US" sz="2400" dirty="0"/>
              <a:t>program </a:t>
            </a:r>
            <a:r>
              <a:rPr lang="en-US" sz="2400" dirty="0" smtClean="0"/>
              <a:t>requires:</a:t>
            </a:r>
            <a:endParaRPr lang="en-US" sz="2400" dirty="0"/>
          </a:p>
          <a:p>
            <a:pPr lvl="0"/>
            <a:r>
              <a:rPr lang="en-US" sz="2400" dirty="0" smtClean="0"/>
              <a:t>Establish open two way and communications </a:t>
            </a:r>
            <a:r>
              <a:rPr lang="en-US" sz="2400" dirty="0"/>
              <a:t>with customers and suppliers.</a:t>
            </a:r>
          </a:p>
          <a:p>
            <a:pPr lvl="0"/>
            <a:r>
              <a:rPr lang="en-US" sz="2400" dirty="0" smtClean="0"/>
              <a:t>Understand </a:t>
            </a:r>
            <a:r>
              <a:rPr lang="en-US" sz="2400" dirty="0"/>
              <a:t>customers’ strategic service </a:t>
            </a:r>
            <a:r>
              <a:rPr lang="en-US" sz="2400" dirty="0" smtClean="0"/>
              <a:t>needs: speedy delivery, flexibility, etc.</a:t>
            </a:r>
            <a:endParaRPr lang="en-US" sz="2400" dirty="0"/>
          </a:p>
          <a:p>
            <a:pPr lvl="0"/>
            <a:r>
              <a:rPr lang="en-US" sz="2400" dirty="0" smtClean="0"/>
              <a:t>Establish </a:t>
            </a:r>
            <a:r>
              <a:rPr lang="en-US" sz="2400" dirty="0"/>
              <a:t>functional interfaces between your company and your supply chain </a:t>
            </a:r>
            <a:r>
              <a:rPr lang="en-US" sz="2400" dirty="0" smtClean="0"/>
              <a:t>partners to collaborate with them on customer service.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Sustainability and Ethical Issues in Customer Service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Customers </a:t>
            </a:r>
            <a:r>
              <a:rPr lang="en-US" sz="2400" dirty="0"/>
              <a:t>demand that businesses act in an ethically and socially responsible manner. </a:t>
            </a:r>
            <a:endParaRPr lang="en-US" sz="2400" dirty="0" smtClean="0"/>
          </a:p>
          <a:p>
            <a:pPr lvl="0"/>
            <a:r>
              <a:rPr lang="en-US" sz="2400" dirty="0" smtClean="0"/>
              <a:t>More customers </a:t>
            </a:r>
            <a:r>
              <a:rPr lang="en-US" sz="2400" dirty="0"/>
              <a:t>want to purchase only from those companies that produce or deliver products and services that are environmentally friendly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With transparency </a:t>
            </a:r>
            <a:r>
              <a:rPr lang="en-US" sz="2400" dirty="0"/>
              <a:t>resulting from </a:t>
            </a:r>
            <a:r>
              <a:rPr lang="en-US" sz="2400" dirty="0" smtClean="0"/>
              <a:t>social media, </a:t>
            </a:r>
            <a:r>
              <a:rPr lang="en-US" sz="2400" dirty="0"/>
              <a:t>companies can no longer hide their unsustainable, </a:t>
            </a:r>
            <a:r>
              <a:rPr lang="en-US" sz="2400" dirty="0" smtClean="0"/>
              <a:t>unethical, </a:t>
            </a:r>
            <a:r>
              <a:rPr lang="en-US" sz="2400" dirty="0"/>
              <a:t>and harmful business practices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An organization </a:t>
            </a:r>
            <a:r>
              <a:rPr lang="en-US" sz="2400" dirty="0"/>
              <a:t>should not only exhibit sustainable behavior, but also create a perception in the minds of consumers that the company acts in an ethically, socially, and environmentally responsible manner</a:t>
            </a:r>
            <a:r>
              <a:rPr lang="en-US" sz="2400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/>
              <a:t>Chapter 12</a:t>
            </a:r>
            <a:br>
              <a:rPr lang="en-US" cap="none" dirty="0" smtClean="0"/>
            </a:br>
            <a:r>
              <a:rPr lang="en-US" cap="none" dirty="0" smtClean="0"/>
              <a:t>Demand Management and Customer Service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615080"/>
            <a:ext cx="4572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629400"/>
            <a:ext cx="7278687" cy="288925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02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Learning Objectives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Explain </a:t>
            </a:r>
            <a:r>
              <a:rPr lang="en-US" sz="2400" dirty="0"/>
              <a:t>the importance of demand management for organizations and identify the factors that affect it.</a:t>
            </a:r>
          </a:p>
          <a:p>
            <a:pPr lvl="0"/>
            <a:r>
              <a:rPr lang="en-US" sz="2400" dirty="0" smtClean="0"/>
              <a:t> </a:t>
            </a:r>
            <a:r>
              <a:rPr lang="en-US" sz="2400" dirty="0"/>
              <a:t>Describe the challenges of global demand management and the strategies that can be used to address them.</a:t>
            </a:r>
          </a:p>
          <a:p>
            <a:pPr lvl="0"/>
            <a:r>
              <a:rPr lang="en-US" sz="2400" dirty="0" smtClean="0"/>
              <a:t>Identify </a:t>
            </a:r>
            <a:r>
              <a:rPr lang="en-US" sz="2400" dirty="0"/>
              <a:t>the unique nature of services demand management and discuss the risks from excess and insufficient capacity.</a:t>
            </a:r>
          </a:p>
          <a:p>
            <a:pPr lvl="0"/>
            <a:r>
              <a:rPr lang="en-US" sz="2400" dirty="0" smtClean="0"/>
              <a:t>Propose </a:t>
            </a:r>
            <a:r>
              <a:rPr lang="en-US" sz="2400" dirty="0"/>
              <a:t>and apply the four supply chain dimensions of customer service.</a:t>
            </a:r>
          </a:p>
          <a:p>
            <a:pPr lvl="0"/>
            <a:r>
              <a:rPr lang="en-US" sz="2400" dirty="0" smtClean="0"/>
              <a:t>Discuss </a:t>
            </a:r>
            <a:r>
              <a:rPr lang="en-US" sz="2400" dirty="0"/>
              <a:t>the sustainability and ethical issues in customer service.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Operations Profile: </a:t>
            </a:r>
            <a:r>
              <a:rPr lang="en-US" sz="2400" dirty="0"/>
              <a:t>Demand Management </a:t>
            </a:r>
            <a:r>
              <a:rPr lang="en-US" sz="2400" dirty="0" smtClean="0"/>
              <a:t>is </a:t>
            </a:r>
            <a:r>
              <a:rPr lang="en-US" sz="2400" dirty="0"/>
              <a:t>Fueling Sales Success at </a:t>
            </a:r>
            <a:r>
              <a:rPr lang="en-US" sz="2400" dirty="0" smtClean="0"/>
              <a:t>Levi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Figuring </a:t>
            </a:r>
            <a:r>
              <a:rPr lang="en-US" sz="2400" dirty="0"/>
              <a:t>out how to deal with demand changes is a critical part of Levi-Strauss &amp; Co.’s operating </a:t>
            </a:r>
            <a:r>
              <a:rPr lang="en-US" sz="2400" dirty="0" smtClean="0"/>
              <a:t>strategy.</a:t>
            </a:r>
          </a:p>
          <a:p>
            <a:pPr lvl="0"/>
            <a:r>
              <a:rPr lang="en-US" sz="2400" dirty="0" smtClean="0"/>
              <a:t>The </a:t>
            </a:r>
            <a:r>
              <a:rPr lang="en-US" sz="2400" dirty="0"/>
              <a:t>firm uses a software system to forecast the demand for its goods both within geographic regions and at specific stores. </a:t>
            </a:r>
            <a:endParaRPr lang="en-US" sz="2400" dirty="0" smtClean="0"/>
          </a:p>
          <a:p>
            <a:pPr lvl="0"/>
            <a:r>
              <a:rPr lang="en-US" sz="2400" dirty="0" smtClean="0"/>
              <a:t>They also adjust </a:t>
            </a:r>
            <a:r>
              <a:rPr lang="en-US" sz="2400" dirty="0"/>
              <a:t>store inventory levels based on seasonal </a:t>
            </a:r>
            <a:r>
              <a:rPr lang="en-US" sz="2400" dirty="0" smtClean="0"/>
              <a:t>shifts.</a:t>
            </a:r>
            <a:endParaRPr lang="en-US" sz="2400" dirty="0"/>
          </a:p>
          <a:p>
            <a:pPr lvl="0"/>
            <a:r>
              <a:rPr lang="en-US" sz="2400" dirty="0" smtClean="0"/>
              <a:t>Since </a:t>
            </a:r>
            <a:r>
              <a:rPr lang="en-US" sz="2400" dirty="0"/>
              <a:t>the implementation of the system, the value of the company’s stock on-hand has been reduced by 20%, excess stock is down by 30%, and lost sales because of </a:t>
            </a:r>
            <a:r>
              <a:rPr lang="en-US" sz="2400" dirty="0" err="1"/>
              <a:t>stockouts</a:t>
            </a:r>
            <a:r>
              <a:rPr lang="en-US" sz="2400" dirty="0"/>
              <a:t> has been reduced by 5</a:t>
            </a:r>
            <a:r>
              <a:rPr lang="en-US" sz="2400" dirty="0" smtClean="0"/>
              <a:t>%.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72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Demand Management 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Areas </a:t>
            </a:r>
            <a:r>
              <a:rPr lang="en-US" sz="2400" dirty="0"/>
              <a:t>in which demand management </a:t>
            </a:r>
            <a:r>
              <a:rPr lang="en-US" sz="2400" dirty="0" smtClean="0"/>
              <a:t>have impact</a:t>
            </a:r>
            <a:r>
              <a:rPr lang="en-US" sz="2400" dirty="0"/>
              <a:t>:</a:t>
            </a:r>
          </a:p>
          <a:p>
            <a:pPr lvl="1"/>
            <a:r>
              <a:rPr lang="en-US" sz="2000" dirty="0" smtClean="0"/>
              <a:t>Supply Chain: </a:t>
            </a:r>
            <a:r>
              <a:rPr lang="en-US" sz="2000" dirty="0"/>
              <a:t>Demand influences the supply chain design, as when the firm must find new sources of supply.</a:t>
            </a:r>
          </a:p>
          <a:p>
            <a:pPr lvl="1"/>
            <a:r>
              <a:rPr lang="en-US" sz="2000" dirty="0" smtClean="0"/>
              <a:t>Finance: </a:t>
            </a:r>
            <a:r>
              <a:rPr lang="en-US" sz="2000" dirty="0"/>
              <a:t>Demand influences capital investment decisions, such as investments in technology and changes in capacity. </a:t>
            </a:r>
          </a:p>
          <a:p>
            <a:pPr lvl="1"/>
            <a:r>
              <a:rPr lang="en-US" sz="2000" dirty="0" smtClean="0"/>
              <a:t>Marketing:  </a:t>
            </a:r>
            <a:r>
              <a:rPr lang="en-US" sz="2000" dirty="0"/>
              <a:t>Demand influences new product introductions and product portfolio planning.</a:t>
            </a:r>
          </a:p>
          <a:p>
            <a:pPr lvl="1"/>
            <a:r>
              <a:rPr lang="en-US" sz="2000" dirty="0" smtClean="0"/>
              <a:t>Human resources: </a:t>
            </a:r>
            <a:r>
              <a:rPr lang="en-US" sz="2000" dirty="0"/>
              <a:t>Demand determines how many employees are hired or let go, and overtime for current workers.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2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57539"/>
            <a:ext cx="7696200" cy="914400"/>
          </a:xfrm>
        </p:spPr>
        <p:txBody>
          <a:bodyPr>
            <a:noAutofit/>
          </a:bodyPr>
          <a:lstStyle/>
          <a:p>
            <a:r>
              <a:rPr lang="en-US" sz="2000" dirty="0"/>
              <a:t>Factors </a:t>
            </a:r>
            <a:r>
              <a:rPr lang="en-US" sz="2000" dirty="0"/>
              <a:t>T</a:t>
            </a:r>
            <a:r>
              <a:rPr lang="en-US" sz="2000" dirty="0" smtClean="0"/>
              <a:t>hat </a:t>
            </a:r>
            <a:r>
              <a:rPr lang="en-US" sz="2000" dirty="0"/>
              <a:t>Affect Demand Management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7086600" cy="5447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6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Demand Planning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Demand </a:t>
            </a:r>
            <a:r>
              <a:rPr lang="en-US" sz="2400" dirty="0"/>
              <a:t>planning </a:t>
            </a:r>
            <a:r>
              <a:rPr lang="en-US" sz="2400" dirty="0" smtClean="0"/>
              <a:t>requires </a:t>
            </a:r>
            <a:r>
              <a:rPr lang="en-US" sz="2400" dirty="0"/>
              <a:t>accurately forecasting the demand </a:t>
            </a:r>
            <a:r>
              <a:rPr lang="en-US" sz="2400" dirty="0" smtClean="0"/>
              <a:t>well </a:t>
            </a:r>
            <a:r>
              <a:rPr lang="en-US" sz="2400" dirty="0"/>
              <a:t>into the future and gives the company and its supply chain partners a basis for all the planning needed </a:t>
            </a:r>
            <a:r>
              <a:rPr lang="en-US" sz="2400" dirty="0" smtClean="0"/>
              <a:t>to </a:t>
            </a:r>
            <a:r>
              <a:rPr lang="en-US" sz="2400" dirty="0"/>
              <a:t>meet that demand. </a:t>
            </a:r>
            <a:endParaRPr lang="en-US" sz="2400" dirty="0" smtClean="0"/>
          </a:p>
          <a:p>
            <a:pPr lvl="0"/>
            <a:r>
              <a:rPr lang="en-US" sz="2400" dirty="0" smtClean="0"/>
              <a:t>It </a:t>
            </a:r>
            <a:r>
              <a:rPr lang="en-US" sz="2400" dirty="0"/>
              <a:t>provides a way to track a firm’s progress toward achieving its revenue and profit targets</a:t>
            </a:r>
            <a:r>
              <a:rPr lang="en-US" sz="2400" dirty="0" smtClean="0"/>
              <a:t>.</a:t>
            </a:r>
            <a:endParaRPr lang="en-US" sz="2400" dirty="0"/>
          </a:p>
          <a:p>
            <a:pPr lvl="0"/>
            <a:r>
              <a:rPr lang="en-US" sz="2400" dirty="0" smtClean="0"/>
              <a:t>It </a:t>
            </a:r>
            <a:r>
              <a:rPr lang="en-US" sz="2400" dirty="0"/>
              <a:t>provides a clear picture of the market dynamics that affect demand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It </a:t>
            </a:r>
            <a:r>
              <a:rPr lang="en-US" sz="2400" dirty="0"/>
              <a:t>helps a firm provide superior customer service</a:t>
            </a:r>
            <a:r>
              <a:rPr lang="en-US" sz="2400" dirty="0" smtClean="0"/>
              <a:t>.</a:t>
            </a:r>
            <a:endParaRPr lang="en-US" sz="2400" dirty="0"/>
          </a:p>
          <a:p>
            <a:pPr lvl="0"/>
            <a:r>
              <a:rPr lang="en-US" sz="2400" dirty="0" smtClean="0"/>
              <a:t>It </a:t>
            </a:r>
            <a:r>
              <a:rPr lang="en-US" sz="2400" dirty="0"/>
              <a:t>reduces operational costs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It </a:t>
            </a:r>
            <a:r>
              <a:rPr lang="en-US" sz="2400" dirty="0"/>
              <a:t>promotes innovation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23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Different Demand Planning Decisions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768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Long-term </a:t>
            </a:r>
            <a:r>
              <a:rPr lang="en-US" sz="2400" dirty="0"/>
              <a:t>demand planning decisions involve issues that will concern the organization for several years and require the firm to project its aggregate demand </a:t>
            </a:r>
            <a:r>
              <a:rPr lang="en-US" sz="2400" dirty="0" smtClean="0"/>
              <a:t>from </a:t>
            </a:r>
            <a:r>
              <a:rPr lang="en-US" sz="2400" dirty="0"/>
              <a:t>the present to the future</a:t>
            </a:r>
            <a:r>
              <a:rPr lang="en-US" sz="2400" dirty="0" smtClean="0"/>
              <a:t>.</a:t>
            </a:r>
            <a:endParaRPr lang="en-US" sz="2400" dirty="0"/>
          </a:p>
          <a:p>
            <a:pPr lvl="0"/>
            <a:r>
              <a:rPr lang="en-US" sz="2400" dirty="0" smtClean="0"/>
              <a:t>Making </a:t>
            </a:r>
            <a:r>
              <a:rPr lang="en-US" sz="2400" dirty="0"/>
              <a:t>demand projections and product portfolio and financial planning decisions are the focus of intermediate demand planning, which typically ranges from three months to three years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The </a:t>
            </a:r>
            <a:r>
              <a:rPr lang="en-US" sz="2400" dirty="0"/>
              <a:t>time horizon for short-term demand planning decisions is three months or less. </a:t>
            </a:r>
            <a:r>
              <a:rPr lang="en-US" sz="2400" dirty="0" smtClean="0"/>
              <a:t>Inventory </a:t>
            </a:r>
            <a:r>
              <a:rPr lang="en-US" sz="2400" dirty="0"/>
              <a:t>planning and control, purchasing, and transportation for inbound and outbound materials are the focus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46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0"/>
            <a:ext cx="7696200" cy="838200"/>
          </a:xfrm>
        </p:spPr>
        <p:txBody>
          <a:bodyPr>
            <a:noAutofit/>
          </a:bodyPr>
          <a:lstStyle/>
          <a:p>
            <a:r>
              <a:rPr lang="en-US" sz="2200" dirty="0"/>
              <a:t>Demand Forecasting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682689"/>
            <a:ext cx="7696200" cy="1371600"/>
          </a:xfrm>
        </p:spPr>
        <p:txBody>
          <a:bodyPr>
            <a:noAutofit/>
          </a:bodyPr>
          <a:lstStyle/>
          <a:p>
            <a:pPr lvl="0"/>
            <a:r>
              <a:rPr lang="en-US" sz="1400" dirty="0" smtClean="0"/>
              <a:t>Forecasters </a:t>
            </a:r>
            <a:r>
              <a:rPr lang="en-US" sz="1400" dirty="0"/>
              <a:t>view actual demand as a combination of predictable and random variations</a:t>
            </a:r>
            <a:r>
              <a:rPr lang="en-US" sz="1400" dirty="0" smtClean="0"/>
              <a:t>.</a:t>
            </a:r>
          </a:p>
          <a:p>
            <a:pPr lvl="0"/>
            <a:r>
              <a:rPr lang="en-US" sz="1400" dirty="0" smtClean="0"/>
              <a:t>Collaborative </a:t>
            </a:r>
            <a:r>
              <a:rPr lang="en-US" sz="1400" dirty="0"/>
              <a:t>forecasting is the process gathering information from within and outside of the organization to forecast the demand for a product. </a:t>
            </a:r>
            <a:endParaRPr lang="en-US" sz="1400" dirty="0" smtClean="0"/>
          </a:p>
          <a:p>
            <a:pPr lvl="0"/>
            <a:r>
              <a:rPr lang="en-US" sz="1400" dirty="0" smtClean="0"/>
              <a:t>Collaborative </a:t>
            </a:r>
            <a:r>
              <a:rPr lang="en-US" sz="1400" dirty="0"/>
              <a:t>forecasting is part of collaborative planning, forecasting, and replenishment (CPFR), a highly popular and successful business process in supply chain management</a:t>
            </a:r>
            <a:r>
              <a:rPr lang="en-US" sz="1400" dirty="0" smtClean="0"/>
              <a:t>.</a:t>
            </a:r>
            <a:endParaRPr lang="en-US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53200"/>
            <a:ext cx="457200" cy="3048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7010400" cy="284584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665" y="2057399"/>
            <a:ext cx="4094135" cy="444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38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nkataraman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VenkataramanTheme</Template>
  <TotalTime>4470</TotalTime>
  <Words>1569</Words>
  <Application>Microsoft Office PowerPoint</Application>
  <PresentationFormat>On-screen Show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VenkataramanTheme</vt:lpstr>
      <vt:lpstr>PowerPoint Presentation</vt:lpstr>
      <vt:lpstr>Chapter 12 Demand Management and Customer Service </vt:lpstr>
      <vt:lpstr>Learning Objectives</vt:lpstr>
      <vt:lpstr>Operations Profile: Demand Management is Fueling Sales Success at Levi</vt:lpstr>
      <vt:lpstr>Demand Management </vt:lpstr>
      <vt:lpstr>Factors That Affect Demand Management</vt:lpstr>
      <vt:lpstr>Demand Planning</vt:lpstr>
      <vt:lpstr>Different Demand Planning Decisions </vt:lpstr>
      <vt:lpstr>Demand Forecasting</vt:lpstr>
      <vt:lpstr>Accelerating the Forecasting Process</vt:lpstr>
      <vt:lpstr>Proactively Managing Demand </vt:lpstr>
      <vt:lpstr>Global Demand Management</vt:lpstr>
      <vt:lpstr>Services Demand Management</vt:lpstr>
      <vt:lpstr>Customer Service and Demand Management</vt:lpstr>
      <vt:lpstr>Supply Chain Dimensions of Customer Service</vt:lpstr>
      <vt:lpstr>Customer Service Management </vt:lpstr>
      <vt:lpstr>Service Failures and Recoveries</vt:lpstr>
      <vt:lpstr>Customer-Focused Supply Chain Management (CFSCM)</vt:lpstr>
      <vt:lpstr>Sustainability and Ethical Issues in Customer Service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Wright, Jennie</cp:lastModifiedBy>
  <cp:revision>220</cp:revision>
  <dcterms:created xsi:type="dcterms:W3CDTF">2006-08-16T00:00:00Z</dcterms:created>
  <dcterms:modified xsi:type="dcterms:W3CDTF">2017-01-05T17:27:56Z</dcterms:modified>
</cp:coreProperties>
</file>